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4" r:id="rId5"/>
    <p:sldId id="265" r:id="rId6"/>
    <p:sldId id="266" r:id="rId7"/>
    <p:sldId id="267" r:id="rId8"/>
    <p:sldId id="268" r:id="rId9"/>
    <p:sldId id="270" r:id="rId10"/>
    <p:sldId id="269" r:id="rId11"/>
    <p:sldId id="276" r:id="rId12"/>
    <p:sldId id="271" r:id="rId13"/>
    <p:sldId id="272" r:id="rId14"/>
    <p:sldId id="273" r:id="rId15"/>
    <p:sldId id="274" r:id="rId16"/>
    <p:sldId id="275" r:id="rId17"/>
    <p:sldId id="277" r:id="rId18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11.09.2019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11.09.2019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11.09.2019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11.09.2019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11.09.2019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11.09.2019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11.09.2019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11.09.2019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11.09.2019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11.09.2019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11.09.2019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11.09.2019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1502.mskobr.ru/files/upload_users_files/5cee4a6350f3e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tyshev-sv@1502.mosco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yvazova-eb@1502.moscow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1502.mskobr.ru/files/gia/2020/19-09-11-11.pdf" TargetMode="External"/><Relationship Id="rId2" Type="http://schemas.openxmlformats.org/officeDocument/2006/relationships/hyperlink" Target="https://1502.mskobr.ru/info_add/e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Родительское собрание 11 «П» класса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https://</a:t>
            </a:r>
            <a:r>
              <a:rPr lang="ru-RU" dirty="0" err="1" smtClean="0"/>
              <a:t>свидерский.рф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r>
              <a:rPr lang="ru-RU" dirty="0" smtClean="0"/>
              <a:t>Расписание уроков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836712"/>
            <a:ext cx="8856984" cy="5891405"/>
          </a:xfrm>
        </p:spPr>
      </p:pic>
    </p:spTree>
    <p:extLst>
      <p:ext uri="{BB962C8B-B14F-4D97-AF65-F5344CB8AC3E}">
        <p14:creationId xmlns:p14="http://schemas.microsoft.com/office/powerpoint/2010/main" val="237966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Оценивание </a:t>
            </a:r>
            <a:r>
              <a:rPr lang="ru-RU" dirty="0" smtClean="0"/>
              <a:t>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алгоритм выставления итоговых оценок: у ВСЕХ полугодия, правила выставления оценок: </a:t>
            </a:r>
            <a:r>
              <a:rPr lang="ru-RU" sz="4400" b="1" dirty="0"/>
              <a:t>менее </a:t>
            </a:r>
            <a:r>
              <a:rPr lang="ru-RU" sz="4400" b="1" dirty="0" smtClean="0"/>
              <a:t>2,65 </a:t>
            </a:r>
            <a:r>
              <a:rPr lang="ru-RU" sz="4400" b="1" dirty="0"/>
              <a:t>– неуд.</a:t>
            </a:r>
          </a:p>
        </p:txBody>
      </p:sp>
    </p:spTree>
    <p:extLst>
      <p:ext uri="{BB962C8B-B14F-4D97-AF65-F5344CB8AC3E}">
        <p14:creationId xmlns:p14="http://schemas.microsoft.com/office/powerpoint/2010/main" val="16898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Классный родительский комитет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Выборы родительского комитета.</a:t>
            </a:r>
          </a:p>
          <a:p>
            <a:r>
              <a:rPr lang="ru-RU" dirty="0" smtClean="0"/>
              <a:t>Планирование работы.</a:t>
            </a:r>
          </a:p>
          <a:p>
            <a:r>
              <a:rPr lang="ru-RU" dirty="0" smtClean="0"/>
              <a:t>Особое </a:t>
            </a:r>
            <a:r>
              <a:rPr lang="ru-RU" dirty="0"/>
              <a:t>внимание на приоритет бюджетных </a:t>
            </a:r>
            <a:r>
              <a:rPr lang="ru-RU" dirty="0" smtClean="0"/>
              <a:t>мероприятий, </a:t>
            </a:r>
            <a:r>
              <a:rPr lang="ru-RU" dirty="0"/>
              <a:t>предлагаемых в рамках общегородских проектов. </a:t>
            </a:r>
            <a:endParaRPr lang="ru-RU" dirty="0" smtClean="0"/>
          </a:p>
          <a:p>
            <a:r>
              <a:rPr lang="ru-RU" dirty="0" smtClean="0"/>
              <a:t>Правила </a:t>
            </a:r>
            <a:r>
              <a:rPr lang="ru-RU" dirty="0"/>
              <a:t>организации и оформления выездов с использованием автобусов и ж/д 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val="14022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вызова скорой помощи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 любом недомогании ученика, учитель вызывает скорую помощь.</a:t>
            </a:r>
          </a:p>
          <a:p>
            <a:r>
              <a:rPr lang="ru-RU" dirty="0" smtClean="0"/>
              <a:t>Классный руководитель информирует родителей о вызове скорой помощи.</a:t>
            </a:r>
          </a:p>
          <a:p>
            <a:r>
              <a:rPr lang="ru-RU" dirty="0" smtClean="0"/>
              <a:t>Родитель / законный представитель является в школу, где вправе отказаться от госпитализации после осмотра врача скорой помощи.</a:t>
            </a:r>
          </a:p>
          <a:p>
            <a:r>
              <a:rPr lang="ru-RU" dirty="0" smtClean="0"/>
              <a:t>При отсутствии родителя и необходимости госпитализации ученика сопровождает в лечебное учреждение представитель школы и находится в лечебном учреждении до прибытия родителей.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1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</a:t>
            </a:r>
            <a:endParaRPr lang="ru-RU" dirty="0"/>
          </a:p>
        </p:txBody>
      </p:sp>
      <p:pic>
        <p:nvPicPr>
          <p:cNvPr id="4" name="Объект 3" descr="Дресс-код — Википедия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291612"/>
            <a:ext cx="3519405" cy="6319846"/>
          </a:xfrm>
        </p:spPr>
      </p:pic>
      <p:sp>
        <p:nvSpPr>
          <p:cNvPr id="5" name="TextBox 4"/>
          <p:cNvSpPr txBox="1"/>
          <p:nvPr/>
        </p:nvSpPr>
        <p:spPr>
          <a:xfrm>
            <a:off x="837828" y="1473200"/>
            <a:ext cx="640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Исключительно элегантный повседневный или деловой стиль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Основание </a:t>
            </a:r>
            <a:r>
              <a:rPr lang="ru-RU" dirty="0"/>
              <a:t>- Положение о школьной форме и внешнем виде обучающихся в образовательной организации </a:t>
            </a:r>
            <a:r>
              <a:rPr lang="en-US" dirty="0">
                <a:hlinkClick r:id="rId3"/>
              </a:rPr>
              <a:t>https://1502.mskobr.ru/files/upload_users_files/5cee4a6350f3e.pdf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5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Администрация корпуса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33188"/>
          <a:stretch/>
        </p:blipFill>
        <p:spPr>
          <a:xfrm>
            <a:off x="693812" y="1628800"/>
            <a:ext cx="3960440" cy="4821020"/>
          </a:xfrm>
        </p:spPr>
      </p:pic>
      <p:sp>
        <p:nvSpPr>
          <p:cNvPr id="5" name="TextBox 4"/>
          <p:cNvSpPr txBox="1"/>
          <p:nvPr/>
        </p:nvSpPr>
        <p:spPr>
          <a:xfrm>
            <a:off x="5302324" y="1628800"/>
            <a:ext cx="59723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Руководитель корпуса Дельта 2: </a:t>
            </a:r>
            <a:r>
              <a:rPr lang="ru-RU" sz="3600" dirty="0"/>
              <a:t>Катышев </a:t>
            </a:r>
            <a:endParaRPr lang="ru-RU" sz="3600" dirty="0" smtClean="0"/>
          </a:p>
          <a:p>
            <a:r>
              <a:rPr lang="ru-RU" sz="3600" dirty="0" smtClean="0"/>
              <a:t>Сергей </a:t>
            </a:r>
            <a:r>
              <a:rPr lang="ru-RU" sz="3600" dirty="0"/>
              <a:t>Викторович</a:t>
            </a:r>
            <a:r>
              <a:rPr lang="ru-RU" dirty="0"/>
              <a:t>, каб.101, тел. 8(495)300-12-91</a:t>
            </a:r>
          </a:p>
          <a:p>
            <a:endParaRPr lang="ru-RU" dirty="0" smtClean="0"/>
          </a:p>
          <a:p>
            <a:r>
              <a:rPr lang="ru-RU" dirty="0" smtClean="0"/>
              <a:t>Время </a:t>
            </a:r>
            <a:r>
              <a:rPr lang="ru-RU" dirty="0"/>
              <a:t>приема по личным вопросам: </a:t>
            </a:r>
            <a:endParaRPr lang="ru-RU" dirty="0" smtClean="0"/>
          </a:p>
          <a:p>
            <a:r>
              <a:rPr lang="ru-RU" dirty="0" smtClean="0"/>
              <a:t>понедельник </a:t>
            </a:r>
            <a:r>
              <a:rPr lang="ru-RU" dirty="0"/>
              <a:t>8.00-10.00, 16.00-18.00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Электронная почта:</a:t>
            </a:r>
          </a:p>
          <a:p>
            <a:r>
              <a:rPr lang="ru-RU" dirty="0" smtClean="0">
                <a:hlinkClick r:id="rId3"/>
              </a:rPr>
              <a:t>katyshev-sv@1502.moscow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8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Администрация корпуса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11253" r="23279"/>
          <a:stretch/>
        </p:blipFill>
        <p:spPr>
          <a:xfrm>
            <a:off x="1197868" y="1628800"/>
            <a:ext cx="3846811" cy="5046262"/>
          </a:xfrm>
        </p:spPr>
      </p:pic>
      <p:sp>
        <p:nvSpPr>
          <p:cNvPr id="5" name="TextBox 4"/>
          <p:cNvSpPr txBox="1"/>
          <p:nvPr/>
        </p:nvSpPr>
        <p:spPr>
          <a:xfrm>
            <a:off x="5302324" y="1628800"/>
            <a:ext cx="59723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Завуч </a:t>
            </a:r>
            <a:r>
              <a:rPr lang="ru-RU" b="1" u="sng" dirty="0"/>
              <a:t>корпуса Дельта </a:t>
            </a:r>
            <a:r>
              <a:rPr lang="ru-RU" b="1" u="sng" dirty="0" smtClean="0"/>
              <a:t>2: </a:t>
            </a:r>
            <a:r>
              <a:rPr lang="ru-RU" sz="3600" dirty="0" smtClean="0"/>
              <a:t>Айвазова </a:t>
            </a:r>
            <a:r>
              <a:rPr lang="ru-RU" sz="3600" dirty="0"/>
              <a:t>Эльмира </a:t>
            </a:r>
            <a:r>
              <a:rPr lang="ru-RU" sz="3600" dirty="0" err="1"/>
              <a:t>Балакеримовна</a:t>
            </a:r>
            <a:r>
              <a:rPr lang="ru-RU" sz="3600" dirty="0"/>
              <a:t>, </a:t>
            </a:r>
            <a:endParaRPr lang="ru-RU" sz="3600" dirty="0" smtClean="0"/>
          </a:p>
          <a:p>
            <a:r>
              <a:rPr lang="ru-RU" dirty="0" smtClean="0"/>
              <a:t>каб.212</a:t>
            </a:r>
          </a:p>
          <a:p>
            <a:endParaRPr lang="ru-RU" dirty="0" smtClean="0"/>
          </a:p>
          <a:p>
            <a:r>
              <a:rPr lang="ru-RU" dirty="0" smtClean="0"/>
              <a:t>Время </a:t>
            </a:r>
            <a:r>
              <a:rPr lang="ru-RU" dirty="0"/>
              <a:t>приема по личным вопросам: </a:t>
            </a:r>
            <a:endParaRPr lang="ru-RU" dirty="0" smtClean="0"/>
          </a:p>
          <a:p>
            <a:r>
              <a:rPr lang="ru-RU" dirty="0"/>
              <a:t>понедельник 16.00-18.00  </a:t>
            </a:r>
            <a:endParaRPr lang="ru-RU" dirty="0" smtClean="0"/>
          </a:p>
          <a:p>
            <a:r>
              <a:rPr lang="ru-RU" dirty="0" smtClean="0"/>
              <a:t>                                     </a:t>
            </a:r>
            <a:endParaRPr lang="ru-RU" dirty="0"/>
          </a:p>
          <a:p>
            <a:r>
              <a:rPr lang="ru-RU" dirty="0"/>
              <a:t>Электронная почта: 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ayvazova-eb@1502.moscow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5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Администрация корпуса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Медицинский работник: </a:t>
            </a:r>
            <a:r>
              <a:rPr lang="ru-RU" u="sng" dirty="0"/>
              <a:t>Марковская Виктория Константиновна, каб.115</a:t>
            </a:r>
            <a:endParaRPr lang="ru-RU" dirty="0"/>
          </a:p>
          <a:p>
            <a:r>
              <a:rPr lang="ru-RU" dirty="0"/>
              <a:t>Ответственный по питанию: </a:t>
            </a:r>
            <a:r>
              <a:rPr lang="ru-RU" u="sng" dirty="0"/>
              <a:t>Атаева Виктория Валентиновна, каб.105.</a:t>
            </a:r>
            <a:endParaRPr lang="ru-RU" dirty="0"/>
          </a:p>
          <a:p>
            <a:r>
              <a:rPr lang="ru-RU" dirty="0"/>
              <a:t>Социальный педагог: </a:t>
            </a:r>
            <a:r>
              <a:rPr lang="ru-RU" u="sng" dirty="0"/>
              <a:t>Атаева Людмила Александровна</a:t>
            </a:r>
            <a:endParaRPr lang="ru-RU" dirty="0"/>
          </a:p>
          <a:p>
            <a:r>
              <a:rPr lang="ru-RU" dirty="0"/>
              <a:t>О встрече – через классного руководителя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1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Классный руководитель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700808"/>
            <a:ext cx="3351303" cy="4470400"/>
          </a:xfrm>
        </p:spPr>
      </p:pic>
      <p:sp>
        <p:nvSpPr>
          <p:cNvPr id="5" name="TextBox 4"/>
          <p:cNvSpPr txBox="1"/>
          <p:nvPr/>
        </p:nvSpPr>
        <p:spPr>
          <a:xfrm>
            <a:off x="5302324" y="1701105"/>
            <a:ext cx="59723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Свидерский </a:t>
            </a:r>
          </a:p>
          <a:p>
            <a:r>
              <a:rPr lang="ru-RU" sz="3600" dirty="0" smtClean="0"/>
              <a:t>Арсений Андреевич, </a:t>
            </a:r>
          </a:p>
          <a:p>
            <a:r>
              <a:rPr lang="ru-RU" dirty="0" smtClean="0"/>
              <a:t>каб.209</a:t>
            </a:r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+79099889530</a:t>
            </a:r>
          </a:p>
          <a:p>
            <a:r>
              <a:rPr lang="en-US" sz="3200" dirty="0" smtClean="0"/>
              <a:t>+79957076130</a:t>
            </a:r>
            <a:endParaRPr lang="ru-RU" sz="3200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</a:t>
            </a:r>
            <a:endParaRPr lang="ru-RU" dirty="0"/>
          </a:p>
          <a:p>
            <a:r>
              <a:rPr lang="ru-RU" dirty="0"/>
              <a:t>Электронная почта: </a:t>
            </a:r>
            <a:endParaRPr lang="ru-RU" dirty="0" smtClean="0"/>
          </a:p>
          <a:p>
            <a:r>
              <a:rPr lang="en-US" dirty="0" smtClean="0"/>
              <a:t>Sviderskiy-aa@1502.moscow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84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hlinkClick r:id="rId2"/>
              </a:rPr>
              <a:t>https://</a:t>
            </a:r>
            <a:r>
              <a:rPr lang="en-US" sz="4400" dirty="0" smtClean="0">
                <a:hlinkClick r:id="rId2"/>
              </a:rPr>
              <a:t>1502.mskobr.ru/info_add/eg</a:t>
            </a:r>
            <a:endParaRPr lang="ru-RU" sz="4400" dirty="0" smtClean="0"/>
          </a:p>
          <a:p>
            <a:pPr marL="0" indent="0">
              <a:buNone/>
            </a:pPr>
            <a:endParaRPr lang="ru-RU" sz="4400" dirty="0" smtClean="0"/>
          </a:p>
          <a:p>
            <a:r>
              <a:rPr lang="en-US" sz="4400" dirty="0">
                <a:hlinkClick r:id="rId3"/>
              </a:rPr>
              <a:t>https://</a:t>
            </a:r>
            <a:r>
              <a:rPr lang="en-US" sz="4400" dirty="0" smtClean="0">
                <a:hlinkClick r:id="rId3"/>
              </a:rPr>
              <a:t>1502.mskobr.ru/files/gia/2020/19-09-11-11.pdf</a:t>
            </a:r>
            <a:endParaRPr lang="ru-RU" sz="4400" dirty="0" smtClean="0"/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29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каникул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 8 по 13 октября 2019 года </a:t>
            </a:r>
            <a:r>
              <a:rPr lang="ru-RU" sz="3200" dirty="0"/>
              <a:t>– 6 дней</a:t>
            </a:r>
          </a:p>
          <a:p>
            <a:r>
              <a:rPr lang="ru-RU" sz="3200" b="1" dirty="0"/>
              <a:t>с 19 по 24 ноября  2019 года </a:t>
            </a:r>
            <a:r>
              <a:rPr lang="ru-RU" sz="3200" dirty="0"/>
              <a:t>– 6 дней</a:t>
            </a:r>
          </a:p>
          <a:p>
            <a:r>
              <a:rPr lang="ru-RU" sz="3200" b="1" dirty="0"/>
              <a:t>с 30 декабря 2019 года по 8 января 2020 года</a:t>
            </a:r>
            <a:r>
              <a:rPr lang="ru-RU" sz="3200" dirty="0"/>
              <a:t> – 10 дней</a:t>
            </a:r>
          </a:p>
          <a:p>
            <a:r>
              <a:rPr lang="ru-RU" sz="3200" b="1" dirty="0"/>
              <a:t>с 18 по 23 февраля 2020 года </a:t>
            </a:r>
            <a:r>
              <a:rPr lang="ru-RU" sz="3200" dirty="0"/>
              <a:t>– 6 дней</a:t>
            </a:r>
          </a:p>
          <a:p>
            <a:r>
              <a:rPr lang="ru-RU" sz="3200" b="1" dirty="0"/>
              <a:t>с 7 по 12 апреля 2020 года </a:t>
            </a:r>
            <a:r>
              <a:rPr lang="ru-RU" sz="3200" dirty="0"/>
              <a:t>– 6 </a:t>
            </a:r>
            <a:r>
              <a:rPr lang="ru-RU" sz="3200" dirty="0" smtClean="0"/>
              <a:t>дней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3776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Аттестационные периоды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1 полугодие: </a:t>
            </a:r>
            <a:r>
              <a:rPr lang="ru-RU" sz="4000" b="1" dirty="0"/>
              <a:t>01.09.2019 – 29.12.2019</a:t>
            </a:r>
          </a:p>
          <a:p>
            <a:r>
              <a:rPr lang="ru-RU" sz="4000" dirty="0"/>
              <a:t>2 полугодие: </a:t>
            </a:r>
            <a:r>
              <a:rPr lang="ru-RU" sz="4000" b="1" dirty="0"/>
              <a:t>09.01.2020 – 31.05.2020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6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r>
              <a:rPr lang="ru-RU" dirty="0" smtClean="0"/>
              <a:t>Расписание звонков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88595"/>
              </p:ext>
            </p:extLst>
          </p:nvPr>
        </p:nvGraphicFramePr>
        <p:xfrm>
          <a:off x="1128851" y="908720"/>
          <a:ext cx="10702280" cy="572092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26653">
                  <a:extLst>
                    <a:ext uri="{9D8B030D-6E8A-4147-A177-3AD203B41FA5}">
                      <a16:colId xmlns:a16="http://schemas.microsoft.com/office/drawing/2014/main" val="2634562119"/>
                    </a:ext>
                  </a:extLst>
                </a:gridCol>
                <a:gridCol w="1926653">
                  <a:extLst>
                    <a:ext uri="{9D8B030D-6E8A-4147-A177-3AD203B41FA5}">
                      <a16:colId xmlns:a16="http://schemas.microsoft.com/office/drawing/2014/main" val="925650743"/>
                    </a:ext>
                  </a:extLst>
                </a:gridCol>
                <a:gridCol w="2353958">
                  <a:extLst>
                    <a:ext uri="{9D8B030D-6E8A-4147-A177-3AD203B41FA5}">
                      <a16:colId xmlns:a16="http://schemas.microsoft.com/office/drawing/2014/main" val="4189813234"/>
                    </a:ext>
                  </a:extLst>
                </a:gridCol>
                <a:gridCol w="2353958">
                  <a:extLst>
                    <a:ext uri="{9D8B030D-6E8A-4147-A177-3AD203B41FA5}">
                      <a16:colId xmlns:a16="http://schemas.microsoft.com/office/drawing/2014/main" val="995232477"/>
                    </a:ext>
                  </a:extLst>
                </a:gridCol>
                <a:gridCol w="2141058">
                  <a:extLst>
                    <a:ext uri="{9D8B030D-6E8A-4147-A177-3AD203B41FA5}">
                      <a16:colId xmlns:a16="http://schemas.microsoft.com/office/drawing/2014/main" val="1925205365"/>
                    </a:ext>
                  </a:extLst>
                </a:gridCol>
              </a:tblGrid>
              <a:tr h="6671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№ пары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№ урока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Начало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Окончание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Перемена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5393335"/>
                  </a:ext>
                </a:extLst>
              </a:tr>
              <a:tr h="39998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 пара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 урок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8:50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9:30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0997731"/>
                  </a:ext>
                </a:extLst>
              </a:tr>
              <a:tr h="399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 урок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9:40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10:20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4688237"/>
                  </a:ext>
                </a:extLst>
              </a:tr>
              <a:tr h="39998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 пара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 урок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10:30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11:10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9136235"/>
                  </a:ext>
                </a:extLst>
              </a:tr>
              <a:tr h="399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 урок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11:20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12:00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9122798"/>
                  </a:ext>
                </a:extLst>
              </a:tr>
              <a:tr h="32498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 пара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 урок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12:10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12:50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088413"/>
                  </a:ext>
                </a:extLst>
              </a:tr>
              <a:tr h="1009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обед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2 смена</a:t>
                      </a:r>
                      <a:br>
                        <a:rPr lang="ru-RU" sz="2800">
                          <a:effectLst/>
                        </a:rPr>
                      </a:br>
                      <a:r>
                        <a:rPr lang="ru-RU" sz="2800">
                          <a:effectLst/>
                        </a:rPr>
                        <a:t>12:50-13:20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224787"/>
                  </a:ext>
                </a:extLst>
              </a:tr>
              <a:tr h="399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 урок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13:20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14:00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7794312"/>
                  </a:ext>
                </a:extLst>
              </a:tr>
              <a:tr h="39998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 пара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 урок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14:10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14:50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6383395"/>
                  </a:ext>
                </a:extLst>
              </a:tr>
              <a:tr h="399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 урок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15:00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15:40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7350486"/>
                  </a:ext>
                </a:extLst>
              </a:tr>
              <a:tr h="322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655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83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356</Words>
  <Application>Microsoft Office PowerPoint</Application>
  <PresentationFormat>Произвольный</PresentationFormat>
  <Paragraphs>111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Книги в формате 16 x 9</vt:lpstr>
      <vt:lpstr>Родительское собрание 11 «П» класса</vt:lpstr>
      <vt:lpstr>Администрация корпуса</vt:lpstr>
      <vt:lpstr>Администрация корпуса</vt:lpstr>
      <vt:lpstr>Администрация корпуса</vt:lpstr>
      <vt:lpstr>Классный руководитель</vt:lpstr>
      <vt:lpstr>Информация о ЕГЭ</vt:lpstr>
      <vt:lpstr>Сроки каникул</vt:lpstr>
      <vt:lpstr>Аттестационные периоды</vt:lpstr>
      <vt:lpstr>Расписание звонков</vt:lpstr>
      <vt:lpstr>Расписание уроков</vt:lpstr>
      <vt:lpstr>Оценивание результатов</vt:lpstr>
      <vt:lpstr>Классный родительский комитет</vt:lpstr>
      <vt:lpstr>Алгоритм вызова скорой помощи</vt:lpstr>
      <vt:lpstr>Внешний вид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2019-09-11T12:59:52Z</dcterms:created>
  <dcterms:modified xsi:type="dcterms:W3CDTF">2019-09-11T14:00:54Z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